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BC00"/>
    <a:srgbClr val="FFFFFF"/>
    <a:srgbClr val="00D1E2"/>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71"/>
  </p:normalViewPr>
  <p:slideViewPr>
    <p:cSldViewPr>
      <p:cViewPr>
        <p:scale>
          <a:sx n="97" d="100"/>
          <a:sy n="97" d="100"/>
        </p:scale>
        <p:origin x="152" y="-178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5/28/24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null)"/><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g"/><Relationship Id="rId15" Type="http://schemas.openxmlformats.org/officeDocument/2006/relationships/image" Target="../media/image13.tiff"/><Relationship Id="rId10" Type="http://schemas.openxmlformats.org/officeDocument/2006/relationships/image" Target="../media/image8.emf"/><Relationship Id="rId19" Type="http://schemas.openxmlformats.org/officeDocument/2006/relationships/image" Target="../media/image17.jpeg"/><Relationship Id="rId4" Type="http://schemas.openxmlformats.org/officeDocument/2006/relationships/image" Target="../media/image2.jpg"/><Relationship Id="rId9" Type="http://schemas.openxmlformats.org/officeDocument/2006/relationships/image" Target="../media/image7.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cs typeface="Calibri" panose="020F0502020204030204" pitchFamily="34" charset="0"/>
            </a:endParaRPr>
          </a:p>
        </p:txBody>
      </p:sp>
      <p:sp>
        <p:nvSpPr>
          <p:cNvPr id="2" name="TextBox 1"/>
          <p:cNvSpPr txBox="1"/>
          <p:nvPr/>
        </p:nvSpPr>
        <p:spPr>
          <a:xfrm>
            <a:off x="8085293" y="1118682"/>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Calibri" panose="020F0502020204030204" pitchFamily="34" charset="0"/>
              </a:rPr>
              <a:t>Central Time-of-Flight (CTOF)</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171000" y="490103"/>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What is it?</a:t>
              </a:r>
              <a:endParaRPr lang="zh-CN" altLang="en-US" sz="3600" b="1" dirty="0">
                <a:latin typeface="Avenir" panose="02000503020000020003" pitchFamily="2" charset="0"/>
                <a:cs typeface="Calibri" panose="020F0502020204030204" pitchFamily="34"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Tech Specs</a:t>
              </a:r>
              <a:endParaRPr lang="zh-CN" altLang="en-US" sz="3600" b="1" dirty="0">
                <a:latin typeface="Avenir" panose="02000503020000020003" pitchFamily="2" charset="0"/>
                <a:cs typeface="Calibri" panose="020F0502020204030204" pitchFamily="34"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878454"/>
            <a:chOff x="273050" y="4880131"/>
            <a:chExt cx="9317958" cy="15878454"/>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CTOF In Action</a:t>
              </a:r>
              <a:endParaRPr lang="zh-CN" altLang="en-US" sz="3600" b="1" dirty="0">
                <a:latin typeface="Avenir" panose="02000503020000020003" pitchFamily="2" charset="0"/>
                <a:cs typeface="Calibri" panose="020F0502020204030204" pitchFamily="34"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sp>
        <p:nvSpPr>
          <p:cNvPr id="131" name="TextBox 130">
            <a:extLst>
              <a:ext uri="{FF2B5EF4-FFF2-40B4-BE49-F238E27FC236}">
                <a16:creationId xmlns:a16="http://schemas.microsoft.com/office/drawing/2014/main" id="{CFFA20DC-03B6-4841-90F1-C08A54A6AD53}"/>
              </a:ext>
            </a:extLst>
          </p:cNvPr>
          <p:cNvSpPr txBox="1"/>
          <p:nvPr/>
        </p:nvSpPr>
        <p:spPr>
          <a:xfrm>
            <a:off x="26174474" y="8750300"/>
            <a:ext cx="3878592" cy="373948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A representation of a single collision event taken in April 2018. </a:t>
            </a:r>
          </a:p>
          <a:p>
            <a:pPr algn="just"/>
            <a:endParaRPr lang="en-US" dirty="0">
              <a:latin typeface="Avenir" panose="02000503020000020003" pitchFamily="2" charset="0"/>
              <a:cs typeface="Calibri" panose="020F0502020204030204" pitchFamily="34" charset="0"/>
            </a:endParaRPr>
          </a:p>
          <a:p>
            <a:pPr algn="just"/>
            <a:r>
              <a:rPr lang="en-US" b="1" dirty="0">
                <a:latin typeface="Avenir" panose="02000503020000020003" pitchFamily="2" charset="0"/>
                <a:cs typeface="Calibri" panose="020F0502020204030204" pitchFamily="34" charset="0"/>
              </a:rPr>
              <a:t>We collect about 10000 of these events every second.</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You can see the particles hitting various detectors, including the CTOF, highlighted in cyan color.</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CTOF signal allows us to determine the type of each of these particles.</a:t>
            </a:r>
          </a:p>
        </p:txBody>
      </p:sp>
      <p:sp>
        <p:nvSpPr>
          <p:cNvPr id="79" name="Freeform 3">
            <a:extLst>
              <a:ext uri="{FF2B5EF4-FFF2-40B4-BE49-F238E27FC236}">
                <a16:creationId xmlns:a16="http://schemas.microsoft.com/office/drawing/2014/main" id="{62184687-BC39-FF40-96EF-E6D790D71A6C}"/>
              </a:ext>
            </a:extLst>
          </p:cNvPr>
          <p:cNvSpPr/>
          <p:nvPr/>
        </p:nvSpPr>
        <p:spPr>
          <a:xfrm>
            <a:off x="23209250" y="39916241"/>
            <a:ext cx="6466629" cy="635589"/>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Contributing Institutions</a:t>
            </a:r>
            <a:endParaRPr lang="zh-CN" altLang="en-US" sz="3600" b="1" dirty="0">
              <a:latin typeface="Avenir" panose="02000503020000020003" pitchFamily="2" charset="0"/>
              <a:cs typeface="Calibri" panose="020F0502020204030204" pitchFamily="34"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3209250" y="40694627"/>
            <a:ext cx="6466629" cy="196615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457200" indent="-457200">
              <a:buFont typeface="Arial" panose="020B0604020202020204" pitchFamily="34" charset="0"/>
              <a:buChar char="•"/>
            </a:pPr>
            <a:r>
              <a:rPr lang="en-US" sz="2400" dirty="0">
                <a:solidFill>
                  <a:schemeClr val="tx1"/>
                </a:solidFill>
                <a:latin typeface="Avenir" panose="02000503020000020003" pitchFamily="2" charset="0"/>
                <a:cs typeface="Calibri" panose="020F0502020204030204" pitchFamily="34" charset="0"/>
              </a:rPr>
              <a:t>Jefferson Lab, Newport News, VA, USA</a:t>
            </a:r>
          </a:p>
          <a:p>
            <a:pPr marL="457200" indent="-457200">
              <a:buFont typeface="Arial" panose="020B0604020202020204" pitchFamily="34" charset="0"/>
              <a:buChar char="•"/>
            </a:pPr>
            <a:r>
              <a:rPr lang="en-US" sz="2400" dirty="0" err="1">
                <a:solidFill>
                  <a:schemeClr val="tx1"/>
                </a:solidFill>
                <a:latin typeface="Avenir" panose="02000503020000020003" pitchFamily="2" charset="0"/>
                <a:cs typeface="Calibri" panose="020F0502020204030204" pitchFamily="34" charset="0"/>
              </a:rPr>
              <a:t>Kyungpook</a:t>
            </a:r>
            <a:r>
              <a:rPr lang="en-US" sz="2400" dirty="0">
                <a:solidFill>
                  <a:schemeClr val="tx1"/>
                </a:solidFill>
                <a:latin typeface="Avenir" panose="02000503020000020003" pitchFamily="2" charset="0"/>
                <a:cs typeface="Calibri" panose="020F0502020204030204" pitchFamily="34" charset="0"/>
              </a:rPr>
              <a:t> National University,  </a:t>
            </a:r>
          </a:p>
          <a:p>
            <a:r>
              <a:rPr lang="en-US" sz="2400" dirty="0">
                <a:solidFill>
                  <a:schemeClr val="tx1"/>
                </a:solidFill>
                <a:latin typeface="Avenir" panose="02000503020000020003" pitchFamily="2" charset="0"/>
                <a:cs typeface="Calibri" panose="020F0502020204030204" pitchFamily="34" charset="0"/>
              </a:rPr>
              <a:t>     Daegu, South Korea</a:t>
            </a:r>
          </a:p>
        </p:txBody>
      </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5">
            <a:extLst>
              <a:ext uri="{28A0092B-C50C-407E-A947-70E740481C1C}">
                <a14:useLocalDpi xmlns:a14="http://schemas.microsoft.com/office/drawing/2010/main" val="0"/>
              </a:ext>
            </a:extLst>
          </a:blip>
          <a:srcRect l="7393" r="7958"/>
          <a:stretch/>
        </p:blipFill>
        <p:spPr>
          <a:xfrm>
            <a:off x="10689014" y="31753488"/>
            <a:ext cx="11891810" cy="10491792"/>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71000" y="42245280"/>
            <a:ext cx="1024126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Side view of the solenoid in its final operating position in CLAS12 with CTOF installed inside.</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0689014" y="42245280"/>
            <a:ext cx="1189181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View of the upstream end of the CTOF showing the magnetic shields (in blue) after installation and cabling.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3406152" y="37325300"/>
            <a:ext cx="5975298" cy="2169825"/>
          </a:xfrm>
          <a:prstGeom prst="rect">
            <a:avLst/>
          </a:prstGeom>
          <a:noFill/>
          <a:ln>
            <a:solidFill>
              <a:schemeClr val="accent1">
                <a:shade val="50000"/>
              </a:schemeClr>
            </a:solidFill>
          </a:ln>
        </p:spPr>
        <p:txBody>
          <a:bodyPr wrap="square" tIns="182880" rtlCol="0">
            <a:spAutoFit/>
          </a:bodyPr>
          <a:lstStyle/>
          <a:p>
            <a:pPr algn="just"/>
            <a:r>
              <a:rPr lang="en-US" b="1" dirty="0">
                <a:latin typeface="Avenir" panose="02000503020000020003" pitchFamily="2" charset="0"/>
                <a:cs typeface="Calibri" panose="020F0502020204030204" pitchFamily="34" charset="0"/>
              </a:rPr>
              <a:t>Best in class</a:t>
            </a:r>
            <a:r>
              <a:rPr lang="en-US" dirty="0">
                <a:latin typeface="Avenir" panose="02000503020000020003" pitchFamily="2" charset="0"/>
                <a:cs typeface="Calibri" panose="020F0502020204030204" pitchFamily="34" charset="0"/>
              </a:rPr>
              <a:t>:  the attenuation factor of the CTOF shields. Outside the shield the magnetic field is about 1,000 Gauss. Inside the shield, in the middle, it is reduced to about 0.1 gauss. This is a world record for magnetic field attenuation for this kind of compact. design.</a:t>
            </a:r>
          </a:p>
          <a:p>
            <a:pPr algn="just"/>
            <a:r>
              <a:rPr lang="en-US" dirty="0">
                <a:latin typeface="Avenir" panose="02000503020000020003" pitchFamily="2" charset="0"/>
                <a:cs typeface="Calibri" panose="020F0502020204030204" pitchFamily="34" charset="0"/>
              </a:rPr>
              <a:t>As a reference, the Earth magnetic field is ~0.5 Gauss.  </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588617"/>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Building and Installing the CTOF</a:t>
              </a:r>
              <a:endParaRPr lang="zh-CN" altLang="en-US" sz="3600" b="1" dirty="0">
                <a:latin typeface="Avenir" panose="02000503020000020003" pitchFamily="2" charset="0"/>
                <a:cs typeface="Calibri" panose="020F0502020204030204" pitchFamily="34"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96919"/>
            <a:ext cx="4972386" cy="10877333"/>
            <a:chOff x="273050" y="4965493"/>
            <a:chExt cx="9317958" cy="10877333"/>
          </a:xfrm>
        </p:grpSpPr>
        <p:sp>
          <p:nvSpPr>
            <p:cNvPr id="95" name="Freeform 3">
              <a:extLst>
                <a:ext uri="{FF2B5EF4-FFF2-40B4-BE49-F238E27FC236}">
                  <a16:creationId xmlns:a16="http://schemas.microsoft.com/office/drawing/2014/main" id="{3948DED3-E622-084A-B836-EB5755AC8277}"/>
                </a:ext>
              </a:extLst>
            </p:cNvPr>
            <p:cNvSpPr/>
            <p:nvPr/>
          </p:nvSpPr>
          <p:spPr>
            <a:xfrm>
              <a:off x="273050" y="4965493"/>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Did you know?</a:t>
              </a:r>
              <a:endParaRPr lang="zh-CN" altLang="en-US" sz="3600" b="1" dirty="0">
                <a:latin typeface="Avenir" panose="02000503020000020003" pitchFamily="2" charset="0"/>
                <a:cs typeface="Calibri" panose="020F0502020204030204" pitchFamily="34"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703160"/>
              <a:ext cx="9317958" cy="1013966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pic>
        <p:nvPicPr>
          <p:cNvPr id="100" name="Picture 99">
            <a:extLst>
              <a:ext uri="{FF2B5EF4-FFF2-40B4-BE49-F238E27FC236}">
                <a16:creationId xmlns:a16="http://schemas.microsoft.com/office/drawing/2014/main" id="{C4DB67CF-E882-6145-B8E3-C37BF1F169C9}"/>
              </a:ext>
            </a:extLst>
          </p:cNvPr>
          <p:cNvPicPr>
            <a:picLocks noChangeAspect="1"/>
          </p:cNvPicPr>
          <p:nvPr/>
        </p:nvPicPr>
        <p:blipFill rotWithShape="1">
          <a:blip r:embed="rId6">
            <a:extLst>
              <a:ext uri="{28A0092B-C50C-407E-A947-70E740481C1C}">
                <a14:useLocalDpi xmlns:a14="http://schemas.microsoft.com/office/drawing/2010/main" val="0"/>
              </a:ext>
            </a:extLst>
          </a:blip>
          <a:srcRect l="11508" r="16286"/>
          <a:stretch/>
        </p:blipFill>
        <p:spPr>
          <a:xfrm>
            <a:off x="15817850" y="21352266"/>
            <a:ext cx="8824109" cy="9168230"/>
          </a:xfrm>
          <a:prstGeom prst="rect">
            <a:avLst/>
          </a:prstGeom>
        </p:spPr>
      </p:pic>
      <p:sp>
        <p:nvSpPr>
          <p:cNvPr id="115" name="TextBox 114">
            <a:extLst>
              <a:ext uri="{FF2B5EF4-FFF2-40B4-BE49-F238E27FC236}">
                <a16:creationId xmlns:a16="http://schemas.microsoft.com/office/drawing/2014/main" id="{F52275B9-DDD0-D143-A431-59B197F39F9A}"/>
              </a:ext>
            </a:extLst>
          </p:cNvPr>
          <p:cNvSpPr txBox="1"/>
          <p:nvPr/>
        </p:nvSpPr>
        <p:spPr>
          <a:xfrm>
            <a:off x="273050" y="5168900"/>
            <a:ext cx="13727144" cy="4154984"/>
          </a:xfrm>
          <a:prstGeom prst="rect">
            <a:avLst/>
          </a:prstGeom>
          <a:noFill/>
        </p:spPr>
        <p:txBody>
          <a:bodyPr wrap="square" rtlCol="0">
            <a:spAutoFit/>
          </a:bodyPr>
          <a:lstStyle/>
          <a:p>
            <a:r>
              <a:rPr lang="en-US" sz="2400" dirty="0">
                <a:latin typeface="Avenir" panose="02000503020000020003" pitchFamily="2" charset="0"/>
                <a:cs typeface="Calibri" panose="020F0502020204030204" pitchFamily="34" charset="0"/>
              </a:rPr>
              <a:t>The Central Time Of Flight is used to determine:</a:t>
            </a:r>
          </a:p>
          <a:p>
            <a:endParaRPr lang="en-US" sz="2400" dirty="0">
              <a:latin typeface="Avenir" panose="02000503020000020003" pitchFamily="2" charset="0"/>
              <a:cs typeface="Calibri" panose="020F0502020204030204" pitchFamily="34" charset="0"/>
            </a:endParaRPr>
          </a:p>
          <a:p>
            <a:pPr marL="520700" indent="-280988">
              <a:buFont typeface="Arial" panose="020B0604020202020204" pitchFamily="34" charset="0"/>
              <a:buChar char="•"/>
            </a:pPr>
            <a:r>
              <a:rPr lang="en-US" sz="2400" b="1" dirty="0">
                <a:latin typeface="Avenir" panose="02000503020000020003" pitchFamily="2" charset="0"/>
                <a:cs typeface="Calibri" panose="020F0502020204030204" pitchFamily="34" charset="0"/>
              </a:rPr>
              <a:t>the precise flight time of passing charged particles;</a:t>
            </a:r>
          </a:p>
          <a:p>
            <a:pPr marL="520700" indent="-280988">
              <a:buFont typeface="Arial" panose="020B0604020202020204" pitchFamily="34" charset="0"/>
              <a:buChar char="•"/>
            </a:pPr>
            <a:r>
              <a:rPr lang="en-US" sz="2400" b="1" dirty="0">
                <a:latin typeface="Avenir" panose="02000503020000020003" pitchFamily="2" charset="0"/>
                <a:cs typeface="Calibri" panose="020F0502020204030204" pitchFamily="34" charset="0"/>
              </a:rPr>
              <a:t>the types of charged particles (pions, kaons, protons, etc.).</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When charged particles cross paddles they cause the special material to emit light. We call this process a “hit”. The photons are collected at each end by light guides that channel them to photo-multipliers, connected to computers.</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Dedicated software then calculates the position and time of the particle hits, and based on this information we can distinguish the particle types.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416771" y="21912600"/>
            <a:ext cx="4421879" cy="8710077"/>
          </a:xfrm>
          <a:prstGeom prst="rect">
            <a:avLst/>
          </a:prstGeom>
          <a:noFill/>
        </p:spPr>
        <p:txBody>
          <a:bodyPr wrap="square" rtlCol="0">
            <a:spAutoFit/>
          </a:bodyPr>
          <a:lstStyle/>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Weight of one counter: ~7 </a:t>
            </a:r>
            <a:r>
              <a:rPr lang="en-US" sz="2000" dirty="0" err="1">
                <a:latin typeface="Avenir" panose="02000503020000020003" pitchFamily="2" charset="0"/>
                <a:cs typeface="Calibri" panose="020F0502020204030204" pitchFamily="34" charset="0"/>
              </a:rPr>
              <a:t>lbs</a:t>
            </a: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Weight of one complete magnetic shield: ~50 </a:t>
            </a:r>
            <a:r>
              <a:rPr lang="en-US" sz="2000" dirty="0" err="1">
                <a:latin typeface="Avenir" panose="02000503020000020003" pitchFamily="2" charset="0"/>
                <a:cs typeface="Calibri" panose="020F0502020204030204" pitchFamily="34" charset="0"/>
              </a:rPr>
              <a:t>lbs</a:t>
            </a:r>
            <a:r>
              <a:rPr lang="en-US" sz="2000" dirty="0">
                <a:latin typeface="Avenir" panose="02000503020000020003" pitchFamily="2" charset="0"/>
                <a:cs typeface="Calibri" panose="020F0502020204030204" pitchFamily="34" charset="0"/>
              </a:rPr>
              <a:t> </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A particle crossing one paddle releases around 4000 photons. Usually just a small fraction of these will be collected to the electronics, but JLab’s light guide design is able to collect one third.   </a:t>
            </a:r>
          </a:p>
          <a:p>
            <a:pPr marL="239713" indent="-239713">
              <a:buFont typeface="Arial" panose="020B0604020202020204" pitchFamily="34" charset="0"/>
              <a:buChar char="•"/>
            </a:pP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light produced by crossing particles bounces across the scintillator and light guides around 20 times before reaching the electronics.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average CTOF resolution is 70 picoseconds. This is more than ten millions time more accurate than professional sport stopwatches capable of measuring milliseconds.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b="1" dirty="0">
                <a:latin typeface="Avenir" panose="02000503020000020003" pitchFamily="2" charset="0"/>
                <a:cs typeface="Calibri" panose="020F0502020204030204" pitchFamily="34" charset="0"/>
              </a:rPr>
              <a:t>Best in class</a:t>
            </a:r>
            <a:r>
              <a:rPr lang="en-US" sz="2000" dirty="0">
                <a:latin typeface="Avenir" panose="02000503020000020003" pitchFamily="2" charset="0"/>
                <a:cs typeface="Calibri" panose="020F0502020204030204" pitchFamily="34" charset="0"/>
              </a:rPr>
              <a:t>: The CTOF magnetic shields reduce magnetic fields interference by a factor of 10000.</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273049" y="14617700"/>
            <a:ext cx="6807272"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engineering design of the CTOF system. The light from the straight paddles is collected with light guides to sensitive photo-detectors in lower magnetic field regions where they can be processed by the computer electronics.</a:t>
            </a:r>
          </a:p>
        </p:txBody>
      </p:sp>
      <p:sp>
        <p:nvSpPr>
          <p:cNvPr id="118" name="TextBox 117">
            <a:extLst>
              <a:ext uri="{FF2B5EF4-FFF2-40B4-BE49-F238E27FC236}">
                <a16:creationId xmlns:a16="http://schemas.microsoft.com/office/drawing/2014/main" id="{544AB538-1103-3945-9BAB-072E41E74D07}"/>
              </a:ext>
            </a:extLst>
          </p:cNvPr>
          <p:cNvSpPr txBox="1"/>
          <p:nvPr/>
        </p:nvSpPr>
        <p:spPr>
          <a:xfrm>
            <a:off x="7262943" y="14876818"/>
            <a:ext cx="660350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CTOF magnetic shield: Capable of reducing the magnetic field in the region of the photo-detector by a factor of 10000.</a:t>
            </a:r>
          </a:p>
          <a:p>
            <a:pPr algn="just"/>
            <a:r>
              <a:rPr lang="en-US" dirty="0">
                <a:latin typeface="Avenir" panose="02000503020000020003" pitchFamily="2" charset="0"/>
                <a:cs typeface="Calibri" panose="020F0502020204030204" pitchFamily="34" charset="0"/>
              </a:rPr>
              <a:t>Top: engineering design and Bottom: after construction.</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5817850" y="30467300"/>
            <a:ext cx="885401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CTOF counters were installed into the 5-T solenoid magnet one at time, starting at the bottom. This photograph was taken after the first two counters were installed.</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1903890" y="19113500"/>
            <a:ext cx="8081277"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Hello particles! This plot show the relativistic speed versus momentum of the particles hitting the CTOF. Thanks to CTOF, we are able to differentiate between protons and </a:t>
            </a:r>
            <a:r>
              <a:rPr lang="en-US" dirty="0" err="1">
                <a:latin typeface="Avenir" panose="02000503020000020003" pitchFamily="2" charset="0"/>
                <a:cs typeface="Calibri" panose="020F0502020204030204" pitchFamily="34" charset="0"/>
              </a:rPr>
              <a:t>pions</a:t>
            </a:r>
            <a:r>
              <a:rPr lang="en-US" dirty="0">
                <a:latin typeface="Avenir" panose="02000503020000020003" pitchFamily="2" charset="0"/>
                <a:cs typeface="Calibri" panose="020F0502020204030204" pitchFamily="34" charset="0"/>
              </a:rPr>
              <a:t>.</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14666763" y="19124341"/>
            <a:ext cx="708921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Time resolution measurement of one CTOF channel: 0.106x10</a:t>
            </a:r>
            <a:r>
              <a:rPr lang="en-US" baseline="30000" dirty="0">
                <a:latin typeface="Avenir" panose="02000503020000020003" pitchFamily="2" charset="0"/>
                <a:cs typeface="Calibri" panose="020F0502020204030204" pitchFamily="34" charset="0"/>
              </a:rPr>
              <a:t>-9 </a:t>
            </a:r>
            <a:r>
              <a:rPr lang="en-US" dirty="0">
                <a:latin typeface="Avenir" panose="02000503020000020003" pitchFamily="2" charset="0"/>
                <a:cs typeface="Calibri" panose="020F0502020204030204" pitchFamily="34" charset="0"/>
              </a:rPr>
              <a:t>seconds. That means we can distinguish events in time to within 1/10 of a billion of a second.  </a:t>
            </a:r>
          </a:p>
        </p:txBody>
      </p:sp>
      <p:pic>
        <p:nvPicPr>
          <p:cNvPr id="34" name="Picture 33">
            <a:extLst>
              <a:ext uri="{FF2B5EF4-FFF2-40B4-BE49-F238E27FC236}">
                <a16:creationId xmlns:a16="http://schemas.microsoft.com/office/drawing/2014/main" id="{B9878D3E-54C9-9846-A828-DEE02AC847DF}"/>
              </a:ext>
            </a:extLst>
          </p:cNvPr>
          <p:cNvPicPr>
            <a:picLocks noChangeAspect="1"/>
          </p:cNvPicPr>
          <p:nvPr/>
        </p:nvPicPr>
        <p:blipFill rotWithShape="1">
          <a:blip r:embed="rId7">
            <a:extLst>
              <a:ext uri="{28A0092B-C50C-407E-A947-70E740481C1C}">
                <a14:useLocalDpi xmlns:a14="http://schemas.microsoft.com/office/drawing/2010/main" val="0"/>
              </a:ext>
            </a:extLst>
          </a:blip>
          <a:srcRect l="4018" t="2367" r="2085" b="1825"/>
          <a:stretch/>
        </p:blipFill>
        <p:spPr>
          <a:xfrm>
            <a:off x="26157536" y="5168900"/>
            <a:ext cx="3858914" cy="3608800"/>
          </a:xfrm>
          <a:prstGeom prst="rect">
            <a:avLst/>
          </a:prstGeom>
        </p:spPr>
      </p:pic>
      <p:sp>
        <p:nvSpPr>
          <p:cNvPr id="134" name="TextBox 133">
            <a:extLst>
              <a:ext uri="{FF2B5EF4-FFF2-40B4-BE49-F238E27FC236}">
                <a16:creationId xmlns:a16="http://schemas.microsoft.com/office/drawing/2014/main" id="{3507781B-85EA-4941-A89D-5A872E393D9E}"/>
              </a:ext>
            </a:extLst>
          </p:cNvPr>
          <p:cNvSpPr txBox="1"/>
          <p:nvPr/>
        </p:nvSpPr>
        <p:spPr>
          <a:xfrm>
            <a:off x="9553697" y="17286188"/>
            <a:ext cx="4446497" cy="260071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Triple layer passive magnetic shield with active compensation coil</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Timing resolution ~70 </a:t>
            </a:r>
            <a:r>
              <a:rPr lang="en-US" sz="2000" dirty="0" err="1">
                <a:latin typeface="Avenir" panose="02000503020000020003" pitchFamily="2" charset="0"/>
                <a:cs typeface="Calibri" panose="020F0502020204030204" pitchFamily="34" charset="0"/>
              </a:rPr>
              <a:t>ps</a:t>
            </a:r>
            <a:endParaRPr lang="en-US" sz="2000" dirty="0">
              <a:latin typeface="Avenir"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Position resolution along counter ~1 cm</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Angular Coverage: Polar: 35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-125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Azimuthal : -180</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 180</a:t>
            </a:r>
            <a:r>
              <a:rPr lang="en-US" sz="2000" baseline="30000" dirty="0">
                <a:latin typeface="Avenir" panose="02000503020000020003" pitchFamily="2" charset="0"/>
                <a:cs typeface="Calibri" panose="020F0502020204030204" pitchFamily="34" charset="0"/>
              </a:rPr>
              <a:t>o</a:t>
            </a:r>
          </a:p>
        </p:txBody>
      </p:sp>
      <p:pic>
        <p:nvPicPr>
          <p:cNvPr id="36" name="Picture 35">
            <a:extLst>
              <a:ext uri="{FF2B5EF4-FFF2-40B4-BE49-F238E27FC236}">
                <a16:creationId xmlns:a16="http://schemas.microsoft.com/office/drawing/2014/main" id="{4D8DE5A5-D8D7-B14D-A1A0-8641B333B604}"/>
              </a:ext>
            </a:extLst>
          </p:cNvPr>
          <p:cNvPicPr>
            <a:picLocks noChangeAspect="1"/>
          </p:cNvPicPr>
          <p:nvPr/>
        </p:nvPicPr>
        <p:blipFill rotWithShape="1">
          <a:blip r:embed="rId8">
            <a:extLst>
              <a:ext uri="{28A0092B-C50C-407E-A947-70E740481C1C}">
                <a14:useLocalDpi xmlns:a14="http://schemas.microsoft.com/office/drawing/2010/main" val="0"/>
              </a:ext>
            </a:extLst>
          </a:blip>
          <a:srcRect l="22113" t="5520" r="17192" b="4358"/>
          <a:stretch/>
        </p:blipFill>
        <p:spPr>
          <a:xfrm>
            <a:off x="333552" y="26026996"/>
            <a:ext cx="5563019" cy="4745104"/>
          </a:xfrm>
          <a:prstGeom prst="rect">
            <a:avLst/>
          </a:prstGeom>
        </p:spPr>
      </p:pic>
      <p:pic>
        <p:nvPicPr>
          <p:cNvPr id="136" name="Picture 3">
            <a:extLst>
              <a:ext uri="{FF2B5EF4-FFF2-40B4-BE49-F238E27FC236}">
                <a16:creationId xmlns:a16="http://schemas.microsoft.com/office/drawing/2014/main" id="{1066640A-F294-384F-939C-6993FC910679}"/>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009594" y="17132300"/>
            <a:ext cx="4308227" cy="2908489"/>
          </a:xfrm>
          <a:prstGeom prst="rect">
            <a:avLst/>
          </a:prstGeom>
          <a:noFill/>
        </p:spPr>
      </p:pic>
      <p:pic>
        <p:nvPicPr>
          <p:cNvPr id="10" name="Picture 9">
            <a:extLst>
              <a:ext uri="{FF2B5EF4-FFF2-40B4-BE49-F238E27FC236}">
                <a16:creationId xmlns:a16="http://schemas.microsoft.com/office/drawing/2014/main" id="{0D3C9066-D78F-C343-8DFE-2CD9E8C82AED}"/>
              </a:ext>
            </a:extLst>
          </p:cNvPr>
          <p:cNvPicPr>
            <a:picLocks noChangeAspect="1"/>
          </p:cNvPicPr>
          <p:nvPr/>
        </p:nvPicPr>
        <p:blipFill rotWithShape="1">
          <a:blip r:embed="rId10">
            <a:extLst>
              <a:ext uri="{28A0092B-C50C-407E-A947-70E740481C1C}">
                <a14:useLocalDpi xmlns:a14="http://schemas.microsoft.com/office/drawing/2010/main" val="0"/>
              </a:ext>
            </a:extLst>
          </a:blip>
          <a:srcRect l="9340" t="21381" r="14454" b="22597"/>
          <a:stretch/>
        </p:blipFill>
        <p:spPr>
          <a:xfrm>
            <a:off x="273049" y="9333270"/>
            <a:ext cx="6807272" cy="5219539"/>
          </a:xfrm>
          <a:prstGeom prst="rect">
            <a:avLst/>
          </a:prstGeom>
        </p:spPr>
      </p:pic>
      <p:pic>
        <p:nvPicPr>
          <p:cNvPr id="7" name="Picture 6">
            <a:extLst>
              <a:ext uri="{FF2B5EF4-FFF2-40B4-BE49-F238E27FC236}">
                <a16:creationId xmlns:a16="http://schemas.microsoft.com/office/drawing/2014/main" id="{145F64DC-460E-2645-A371-D67257B5AA06}"/>
              </a:ext>
            </a:extLst>
          </p:cNvPr>
          <p:cNvPicPr>
            <a:picLocks noChangeAspect="1"/>
          </p:cNvPicPr>
          <p:nvPr/>
        </p:nvPicPr>
        <p:blipFill rotWithShape="1">
          <a:blip r:embed="rId11">
            <a:extLst>
              <a:ext uri="{28A0092B-C50C-407E-A947-70E740481C1C}">
                <a14:useLocalDpi xmlns:a14="http://schemas.microsoft.com/office/drawing/2010/main" val="0"/>
              </a:ext>
            </a:extLst>
          </a:blip>
          <a:srcRect l="15146" r="6025"/>
          <a:stretch/>
        </p:blipFill>
        <p:spPr>
          <a:xfrm>
            <a:off x="6039188" y="21352265"/>
            <a:ext cx="9616995" cy="9392034"/>
          </a:xfrm>
          <a:prstGeom prst="rect">
            <a:avLst/>
          </a:prstGeom>
        </p:spPr>
      </p:pic>
      <p:pic>
        <p:nvPicPr>
          <p:cNvPr id="6" name="Picture 5">
            <a:extLst>
              <a:ext uri="{FF2B5EF4-FFF2-40B4-BE49-F238E27FC236}">
                <a16:creationId xmlns:a16="http://schemas.microsoft.com/office/drawing/2014/main" id="{B5C49777-D2CC-964F-8B3E-13F07DA1EFF8}"/>
              </a:ext>
            </a:extLst>
          </p:cNvPr>
          <p:cNvPicPr>
            <a:picLocks noChangeAspect="1"/>
          </p:cNvPicPr>
          <p:nvPr/>
        </p:nvPicPr>
        <p:blipFill rotWithShape="1">
          <a:blip r:embed="rId12">
            <a:extLst>
              <a:ext uri="{28A0092B-C50C-407E-A947-70E740481C1C}">
                <a14:useLocalDpi xmlns:a14="http://schemas.microsoft.com/office/drawing/2010/main" val="0"/>
              </a:ext>
            </a:extLst>
          </a:blip>
          <a:srcRect l="26039" t="3031" r="26537" b="3031"/>
          <a:stretch/>
        </p:blipFill>
        <p:spPr>
          <a:xfrm rot="5400000">
            <a:off x="9352094" y="7302603"/>
            <a:ext cx="2577999" cy="6718200"/>
          </a:xfrm>
          <a:prstGeom prst="rect">
            <a:avLst/>
          </a:prstGeom>
        </p:spPr>
      </p:pic>
      <p:pic>
        <p:nvPicPr>
          <p:cNvPr id="15" name="Picture 14">
            <a:extLst>
              <a:ext uri="{FF2B5EF4-FFF2-40B4-BE49-F238E27FC236}">
                <a16:creationId xmlns:a16="http://schemas.microsoft.com/office/drawing/2014/main" id="{B9430B93-5507-A74E-BF8C-211827215F9D}"/>
              </a:ext>
            </a:extLst>
          </p:cNvPr>
          <p:cNvPicPr>
            <a:picLocks noChangeAspect="1"/>
          </p:cNvPicPr>
          <p:nvPr/>
        </p:nvPicPr>
        <p:blipFill rotWithShape="1">
          <a:blip r:embed="rId13">
            <a:extLst>
              <a:ext uri="{28A0092B-C50C-407E-A947-70E740481C1C}">
                <a14:useLocalDpi xmlns:a14="http://schemas.microsoft.com/office/drawing/2010/main" val="0"/>
              </a:ext>
            </a:extLst>
          </a:blip>
          <a:srcRect l="34830" t="16634" r="8107" b="42304"/>
          <a:stretch/>
        </p:blipFill>
        <p:spPr>
          <a:xfrm>
            <a:off x="7262943" y="12026900"/>
            <a:ext cx="6737251" cy="2762925"/>
          </a:xfrm>
          <a:prstGeom prst="rect">
            <a:avLst/>
          </a:prstGeom>
        </p:spPr>
      </p:pic>
      <p:sp>
        <p:nvSpPr>
          <p:cNvPr id="16" name="Donut 15">
            <a:extLst>
              <a:ext uri="{FF2B5EF4-FFF2-40B4-BE49-F238E27FC236}">
                <a16:creationId xmlns:a16="http://schemas.microsoft.com/office/drawing/2014/main" id="{8FACE2D0-1309-7045-91B9-A842B4620C5B}"/>
              </a:ext>
            </a:extLst>
          </p:cNvPr>
          <p:cNvSpPr/>
          <p:nvPr/>
        </p:nvSpPr>
        <p:spPr>
          <a:xfrm>
            <a:off x="27019250" y="5626100"/>
            <a:ext cx="2286000" cy="2086473"/>
          </a:xfrm>
          <a:prstGeom prst="donut">
            <a:avLst>
              <a:gd name="adj" fmla="val 6637"/>
            </a:avLst>
          </a:prstGeom>
          <a:solidFill>
            <a:srgbClr val="00D1E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panose="02000503020000020003" pitchFamily="2" charset="0"/>
            </a:endParaRPr>
          </a:p>
        </p:txBody>
      </p:sp>
      <p:pic>
        <p:nvPicPr>
          <p:cNvPr id="18" name="Picture 17">
            <a:extLst>
              <a:ext uri="{FF2B5EF4-FFF2-40B4-BE49-F238E27FC236}">
                <a16:creationId xmlns:a16="http://schemas.microsoft.com/office/drawing/2014/main" id="{22089998-C851-C045-8141-B203FA7A1946}"/>
              </a:ext>
            </a:extLst>
          </p:cNvPr>
          <p:cNvPicPr>
            <a:picLocks noChangeAspect="1"/>
          </p:cNvPicPr>
          <p:nvPr/>
        </p:nvPicPr>
        <p:blipFill rotWithShape="1">
          <a:blip r:embed="rId14">
            <a:extLst>
              <a:ext uri="{28A0092B-C50C-407E-A947-70E740481C1C}">
                <a14:useLocalDpi xmlns:a14="http://schemas.microsoft.com/office/drawing/2010/main" val="0"/>
              </a:ext>
            </a:extLst>
          </a:blip>
          <a:srcRect t="4872" b="-1"/>
          <a:stretch/>
        </p:blipFill>
        <p:spPr>
          <a:xfrm>
            <a:off x="14635012" y="5145561"/>
            <a:ext cx="11466290" cy="6640885"/>
          </a:xfrm>
          <a:prstGeom prst="rect">
            <a:avLst/>
          </a:prstGeom>
        </p:spPr>
      </p:pic>
      <p:sp>
        <p:nvSpPr>
          <p:cNvPr id="19" name="Rectangle 18">
            <a:extLst>
              <a:ext uri="{FF2B5EF4-FFF2-40B4-BE49-F238E27FC236}">
                <a16:creationId xmlns:a16="http://schemas.microsoft.com/office/drawing/2014/main" id="{4384E089-9832-7E4B-BA66-03D5F3764A8D}"/>
              </a:ext>
            </a:extLst>
          </p:cNvPr>
          <p:cNvSpPr/>
          <p:nvPr/>
        </p:nvSpPr>
        <p:spPr>
          <a:xfrm>
            <a:off x="26104850" y="8369300"/>
            <a:ext cx="539976" cy="4427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29" name="Picture 28">
            <a:extLst>
              <a:ext uri="{FF2B5EF4-FFF2-40B4-BE49-F238E27FC236}">
                <a16:creationId xmlns:a16="http://schemas.microsoft.com/office/drawing/2014/main" id="{8531209A-2CCA-EB40-A773-D6C5E08D0F2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903890" y="12585479"/>
            <a:ext cx="8105892" cy="6539069"/>
          </a:xfrm>
          <a:prstGeom prst="rect">
            <a:avLst/>
          </a:prstGeom>
        </p:spPr>
      </p:pic>
      <p:sp>
        <p:nvSpPr>
          <p:cNvPr id="82" name="TextBox 81">
            <a:extLst>
              <a:ext uri="{FF2B5EF4-FFF2-40B4-BE49-F238E27FC236}">
                <a16:creationId xmlns:a16="http://schemas.microsoft.com/office/drawing/2014/main" id="{268D994C-2592-4B41-892E-1A1840EC4542}"/>
              </a:ext>
            </a:extLst>
          </p:cNvPr>
          <p:cNvSpPr txBox="1"/>
          <p:nvPr/>
        </p:nvSpPr>
        <p:spPr>
          <a:xfrm>
            <a:off x="14607758" y="11797288"/>
            <a:ext cx="11493543"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software suite that we use to monitor the CTOF hardware. Various quantities are plotted versus the channel number. Can you spot the one counter with an issue? </a:t>
            </a:r>
          </a:p>
        </p:txBody>
      </p:sp>
      <p:sp>
        <p:nvSpPr>
          <p:cNvPr id="32" name="TextBox 31">
            <a:extLst>
              <a:ext uri="{FF2B5EF4-FFF2-40B4-BE49-F238E27FC236}">
                <a16:creationId xmlns:a16="http://schemas.microsoft.com/office/drawing/2014/main" id="{B3005680-FFEC-C944-98DF-3FC92C0C284E}"/>
              </a:ext>
            </a:extLst>
          </p:cNvPr>
          <p:cNvSpPr txBox="1"/>
          <p:nvPr/>
        </p:nvSpPr>
        <p:spPr>
          <a:xfrm rot="19256098">
            <a:off x="24442107" y="16741855"/>
            <a:ext cx="2677336" cy="707886"/>
          </a:xfrm>
          <a:prstGeom prst="rect">
            <a:avLst/>
          </a:prstGeom>
          <a:noFill/>
        </p:spPr>
        <p:txBody>
          <a:bodyPr wrap="none" rtlCol="0">
            <a:spAutoFit/>
          </a:bodyPr>
          <a:lstStyle/>
          <a:p>
            <a:r>
              <a:rPr lang="en-US" sz="4000" b="1" dirty="0">
                <a:solidFill>
                  <a:srgbClr val="FFFFFF"/>
                </a:solidFill>
                <a:latin typeface="Avenir" panose="02000503020000020003" pitchFamily="2" charset="0"/>
              </a:rPr>
              <a:t>PROTONS</a:t>
            </a:r>
          </a:p>
        </p:txBody>
      </p:sp>
      <p:sp>
        <p:nvSpPr>
          <p:cNvPr id="83" name="TextBox 82">
            <a:extLst>
              <a:ext uri="{FF2B5EF4-FFF2-40B4-BE49-F238E27FC236}">
                <a16:creationId xmlns:a16="http://schemas.microsoft.com/office/drawing/2014/main" id="{A53A14DB-07A4-7C4B-95BB-A34D3128EFA7}"/>
              </a:ext>
            </a:extLst>
          </p:cNvPr>
          <p:cNvSpPr txBox="1"/>
          <p:nvPr/>
        </p:nvSpPr>
        <p:spPr>
          <a:xfrm>
            <a:off x="24183594" y="13020079"/>
            <a:ext cx="1773242" cy="707886"/>
          </a:xfrm>
          <a:prstGeom prst="rect">
            <a:avLst/>
          </a:prstGeom>
          <a:noFill/>
        </p:spPr>
        <p:txBody>
          <a:bodyPr wrap="none" rtlCol="0">
            <a:spAutoFit/>
          </a:bodyPr>
          <a:lstStyle/>
          <a:p>
            <a:r>
              <a:rPr lang="en-US" sz="4000" b="1" dirty="0">
                <a:solidFill>
                  <a:srgbClr val="FFFFFF"/>
                </a:solidFill>
                <a:latin typeface="Avenir" panose="02000503020000020003" pitchFamily="2" charset="0"/>
              </a:rPr>
              <a:t>PIONS</a:t>
            </a:r>
          </a:p>
        </p:txBody>
      </p:sp>
      <p:pic>
        <p:nvPicPr>
          <p:cNvPr id="41" name="Picture 40">
            <a:extLst>
              <a:ext uri="{FF2B5EF4-FFF2-40B4-BE49-F238E27FC236}">
                <a16:creationId xmlns:a16="http://schemas.microsoft.com/office/drawing/2014/main" id="{B487B4DF-D11A-E443-B7A8-D30097257196}"/>
              </a:ext>
            </a:extLst>
          </p:cNvPr>
          <p:cNvPicPr>
            <a:picLocks noChangeAspect="1"/>
          </p:cNvPicPr>
          <p:nvPr/>
        </p:nvPicPr>
        <p:blipFill rotWithShape="1">
          <a:blip r:embed="rId16">
            <a:extLst>
              <a:ext uri="{28A0092B-C50C-407E-A947-70E740481C1C}">
                <a14:useLocalDpi xmlns:a14="http://schemas.microsoft.com/office/drawing/2010/main" val="0"/>
              </a:ext>
            </a:extLst>
          </a:blip>
          <a:srcRect t="23531"/>
          <a:stretch/>
        </p:blipFill>
        <p:spPr>
          <a:xfrm>
            <a:off x="171000" y="31753487"/>
            <a:ext cx="10241260" cy="10438627"/>
          </a:xfrm>
          <a:prstGeom prst="rect">
            <a:avLst/>
          </a:prstGeom>
        </p:spPr>
      </p:pic>
      <p:pic>
        <p:nvPicPr>
          <p:cNvPr id="51" name="Picture 50">
            <a:extLst>
              <a:ext uri="{FF2B5EF4-FFF2-40B4-BE49-F238E27FC236}">
                <a16:creationId xmlns:a16="http://schemas.microsoft.com/office/drawing/2014/main" id="{6C54638F-995B-7143-AFE5-799465F42B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685812" y="12565212"/>
            <a:ext cx="7075638" cy="6548288"/>
          </a:xfrm>
          <a:prstGeom prst="rect">
            <a:avLst/>
          </a:prstGeom>
        </p:spPr>
      </p:pic>
      <p:sp>
        <p:nvSpPr>
          <p:cNvPr id="97" name="TextBox 96">
            <a:extLst>
              <a:ext uri="{FF2B5EF4-FFF2-40B4-BE49-F238E27FC236}">
                <a16:creationId xmlns:a16="http://schemas.microsoft.com/office/drawing/2014/main" id="{F27369F3-F5A6-F942-9720-EBEEA38FC3CE}"/>
              </a:ext>
            </a:extLst>
          </p:cNvPr>
          <p:cNvSpPr txBox="1"/>
          <p:nvPr/>
        </p:nvSpPr>
        <p:spPr>
          <a:xfrm>
            <a:off x="398058" y="17286188"/>
            <a:ext cx="4294592" cy="260071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48 counters (96 readout channels)</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Double-sided readout via R2083 Hamamatsu 2-in PMTs</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Counters ~3 cm x 3 cm x 1 m, wedge-shaped design</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Acrylic light guides (1 m and 1.6 m long)</a:t>
            </a:r>
          </a:p>
        </p:txBody>
      </p:sp>
      <p:grpSp>
        <p:nvGrpSpPr>
          <p:cNvPr id="9" name="Group 8">
            <a:extLst>
              <a:ext uri="{FF2B5EF4-FFF2-40B4-BE49-F238E27FC236}">
                <a16:creationId xmlns:a16="http://schemas.microsoft.com/office/drawing/2014/main" id="{0FE56867-BF7F-634C-A5A0-ED47C051B6A3}"/>
              </a:ext>
            </a:extLst>
          </p:cNvPr>
          <p:cNvGrpSpPr/>
          <p:nvPr/>
        </p:nvGrpSpPr>
        <p:grpSpPr>
          <a:xfrm>
            <a:off x="23133050" y="31838900"/>
            <a:ext cx="6337386" cy="5667033"/>
            <a:chOff x="23206145" y="31967434"/>
            <a:chExt cx="6337386" cy="5667033"/>
          </a:xfrm>
        </p:grpSpPr>
        <p:pic>
          <p:nvPicPr>
            <p:cNvPr id="44" name="Picture 43">
              <a:extLst>
                <a:ext uri="{FF2B5EF4-FFF2-40B4-BE49-F238E27FC236}">
                  <a16:creationId xmlns:a16="http://schemas.microsoft.com/office/drawing/2014/main" id="{75E248C8-B0F9-C943-AF4C-D04F4196A46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206145" y="33604153"/>
              <a:ext cx="6337386" cy="4030314"/>
            </a:xfrm>
            <a:prstGeom prst="rect">
              <a:avLst/>
            </a:prstGeom>
          </p:spPr>
        </p:pic>
        <p:grpSp>
          <p:nvGrpSpPr>
            <p:cNvPr id="4" name="Group 3">
              <a:extLst>
                <a:ext uri="{FF2B5EF4-FFF2-40B4-BE49-F238E27FC236}">
                  <a16:creationId xmlns:a16="http://schemas.microsoft.com/office/drawing/2014/main" id="{07159E21-7E20-F647-96D6-132641EA8841}"/>
                </a:ext>
              </a:extLst>
            </p:cNvPr>
            <p:cNvGrpSpPr/>
            <p:nvPr/>
          </p:nvGrpSpPr>
          <p:grpSpPr>
            <a:xfrm>
              <a:off x="23818850" y="31967434"/>
              <a:ext cx="5676452" cy="1402961"/>
              <a:chOff x="23971250" y="31967434"/>
              <a:chExt cx="5676452" cy="1402961"/>
            </a:xfrm>
          </p:grpSpPr>
          <p:sp>
            <p:nvSpPr>
              <p:cNvPr id="52" name="Rounded Rectangle 51">
                <a:extLst>
                  <a:ext uri="{FF2B5EF4-FFF2-40B4-BE49-F238E27FC236}">
                    <a16:creationId xmlns:a16="http://schemas.microsoft.com/office/drawing/2014/main" id="{A9068105-1064-744B-A1DD-116603C49977}"/>
                  </a:ext>
                </a:extLst>
              </p:cNvPr>
              <p:cNvSpPr/>
              <p:nvPr/>
            </p:nvSpPr>
            <p:spPr>
              <a:xfrm>
                <a:off x="23971250" y="32003502"/>
                <a:ext cx="1752600" cy="13668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venir" panose="02000503020000020003" pitchFamily="2" charset="0"/>
                  </a:rPr>
                  <a:t>Outside the shield</a:t>
                </a:r>
              </a:p>
            </p:txBody>
          </p:sp>
          <p:sp>
            <p:nvSpPr>
              <p:cNvPr id="98" name="Rounded Rectangle 97">
                <a:extLst>
                  <a:ext uri="{FF2B5EF4-FFF2-40B4-BE49-F238E27FC236}">
                    <a16:creationId xmlns:a16="http://schemas.microsoft.com/office/drawing/2014/main" id="{D44DB83F-E006-7A43-8C64-64D842A1B6A8}"/>
                  </a:ext>
                </a:extLst>
              </p:cNvPr>
              <p:cNvSpPr/>
              <p:nvPr/>
            </p:nvSpPr>
            <p:spPr>
              <a:xfrm>
                <a:off x="27895102" y="31985629"/>
                <a:ext cx="1752600" cy="13668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venir" panose="02000503020000020003" pitchFamily="2" charset="0"/>
                  </a:rPr>
                  <a:t>Outside the shield</a:t>
                </a:r>
              </a:p>
            </p:txBody>
          </p:sp>
          <p:sp>
            <p:nvSpPr>
              <p:cNvPr id="99" name="Rounded Rectangle 98">
                <a:extLst>
                  <a:ext uri="{FF2B5EF4-FFF2-40B4-BE49-F238E27FC236}">
                    <a16:creationId xmlns:a16="http://schemas.microsoft.com/office/drawing/2014/main" id="{2777A148-B779-FF46-9C0C-5841181B746E}"/>
                  </a:ext>
                </a:extLst>
              </p:cNvPr>
              <p:cNvSpPr/>
              <p:nvPr/>
            </p:nvSpPr>
            <p:spPr>
              <a:xfrm>
                <a:off x="25933176" y="31967434"/>
                <a:ext cx="1752600" cy="136689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venir" panose="02000503020000020003" pitchFamily="2" charset="0"/>
                  </a:rPr>
                  <a:t>Inside the shield</a:t>
                </a:r>
              </a:p>
            </p:txBody>
          </p:sp>
        </p:grpSp>
      </p:grpSp>
      <p:sp>
        <p:nvSpPr>
          <p:cNvPr id="101" name="TextBox 100">
            <a:extLst>
              <a:ext uri="{FF2B5EF4-FFF2-40B4-BE49-F238E27FC236}">
                <a16:creationId xmlns:a16="http://schemas.microsoft.com/office/drawing/2014/main" id="{A7FD98C2-3A4A-3E45-9D12-1F557A6090D7}"/>
              </a:ext>
            </a:extLst>
          </p:cNvPr>
          <p:cNvSpPr txBox="1"/>
          <p:nvPr/>
        </p:nvSpPr>
        <p:spPr>
          <a:xfrm>
            <a:off x="6039188" y="30744299"/>
            <a:ext cx="9616995"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scintillator bars had to have perfectly smooth surfaces. Here a technician works on sanding and polishing of one of the CTOF scintillator bars.</a:t>
            </a:r>
          </a:p>
        </p:txBody>
      </p:sp>
      <p:sp>
        <p:nvSpPr>
          <p:cNvPr id="102" name="TextBox 101">
            <a:extLst>
              <a:ext uri="{FF2B5EF4-FFF2-40B4-BE49-F238E27FC236}">
                <a16:creationId xmlns:a16="http://schemas.microsoft.com/office/drawing/2014/main" id="{9BC75D58-1CFF-5043-A714-2CC19B2E234F}"/>
              </a:ext>
            </a:extLst>
          </p:cNvPr>
          <p:cNvSpPr txBox="1"/>
          <p:nvPr/>
        </p:nvSpPr>
        <p:spPr>
          <a:xfrm>
            <a:off x="318764" y="30744299"/>
            <a:ext cx="5577807"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View at the end of the light guide of a small light </a:t>
            </a:r>
            <a:r>
              <a:rPr lang="en-US">
                <a:latin typeface="Avenir" panose="02000503020000020003" pitchFamily="2" charset="0"/>
                <a:cs typeface="Calibri" panose="020F0502020204030204" pitchFamily="34" charset="0"/>
              </a:rPr>
              <a:t>source placed </a:t>
            </a:r>
            <a:r>
              <a:rPr lang="en-US" dirty="0">
                <a:latin typeface="Avenir" panose="02000503020000020003" pitchFamily="2" charset="0"/>
                <a:cs typeface="Calibri" panose="020F0502020204030204" pitchFamily="34" charset="0"/>
              </a:rPr>
              <a:t>at the opposite light guide. </a:t>
            </a:r>
          </a:p>
        </p:txBody>
      </p:sp>
      <p:sp>
        <p:nvSpPr>
          <p:cNvPr id="103" name="TextBox 102">
            <a:extLst>
              <a:ext uri="{FF2B5EF4-FFF2-40B4-BE49-F238E27FC236}">
                <a16:creationId xmlns:a16="http://schemas.microsoft.com/office/drawing/2014/main" id="{28A93659-8AA5-A542-A346-F41309E3BB3E}"/>
              </a:ext>
            </a:extLst>
          </p:cNvPr>
          <p:cNvSpPr txBox="1"/>
          <p:nvPr/>
        </p:nvSpPr>
        <p:spPr>
          <a:xfrm>
            <a:off x="318764" y="24752300"/>
            <a:ext cx="5577807"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Close-up view of counter assembly to prepare the gluing of the scintillator bar (bluish in appearance) with the Acrylic light guide. </a:t>
            </a:r>
          </a:p>
        </p:txBody>
      </p:sp>
      <p:pic>
        <p:nvPicPr>
          <p:cNvPr id="5" name="Picture 4">
            <a:extLst>
              <a:ext uri="{FF2B5EF4-FFF2-40B4-BE49-F238E27FC236}">
                <a16:creationId xmlns:a16="http://schemas.microsoft.com/office/drawing/2014/main" id="{BB39634A-7C6F-ED40-9824-50F1F91564EC}"/>
              </a:ext>
            </a:extLst>
          </p:cNvPr>
          <p:cNvPicPr>
            <a:picLocks noChangeAspect="1"/>
          </p:cNvPicPr>
          <p:nvPr/>
        </p:nvPicPr>
        <p:blipFill rotWithShape="1">
          <a:blip r:embed="rId19">
            <a:extLst>
              <a:ext uri="{28A0092B-C50C-407E-A947-70E740481C1C}">
                <a14:useLocalDpi xmlns:a14="http://schemas.microsoft.com/office/drawing/2010/main" val="0"/>
              </a:ext>
            </a:extLst>
          </a:blip>
          <a:srcRect l="14667"/>
          <a:stretch/>
        </p:blipFill>
        <p:spPr>
          <a:xfrm>
            <a:off x="25956836" y="336795"/>
            <a:ext cx="4028331" cy="3541586"/>
          </a:xfrm>
          <a:prstGeom prst="rect">
            <a:avLst/>
          </a:prstGeom>
          <a:effectLst>
            <a:softEdge rad="12700"/>
          </a:effectLst>
        </p:spPr>
      </p:pic>
      <p:pic>
        <p:nvPicPr>
          <p:cNvPr id="13" name="Picture 12">
            <a:extLst>
              <a:ext uri="{FF2B5EF4-FFF2-40B4-BE49-F238E27FC236}">
                <a16:creationId xmlns:a16="http://schemas.microsoft.com/office/drawing/2014/main" id="{2E3B35AD-BA4D-E644-A1F9-DF0661EB5246}"/>
              </a:ext>
            </a:extLst>
          </p:cNvPr>
          <p:cNvPicPr>
            <a:picLocks noChangeAspect="1"/>
          </p:cNvPicPr>
          <p:nvPr/>
        </p:nvPicPr>
        <p:blipFill rotWithShape="1">
          <a:blip r:embed="rId20">
            <a:extLst>
              <a:ext uri="{28A0092B-C50C-407E-A947-70E740481C1C}">
                <a14:useLocalDpi xmlns:a14="http://schemas.microsoft.com/office/drawing/2010/main" val="0"/>
              </a:ext>
            </a:extLst>
          </a:blip>
          <a:srcRect l="3570" t="19188" r="3030" b="3511"/>
          <a:stretch/>
        </p:blipFill>
        <p:spPr>
          <a:xfrm>
            <a:off x="343866" y="21351802"/>
            <a:ext cx="5552705" cy="3446690"/>
          </a:xfrm>
          <a:prstGeom prst="rect">
            <a:avLst/>
          </a:prstGeom>
        </p:spPr>
      </p:pic>
      <p:sp>
        <p:nvSpPr>
          <p:cNvPr id="8" name="Rounded Rectangle 7">
            <a:extLst>
              <a:ext uri="{FF2B5EF4-FFF2-40B4-BE49-F238E27FC236}">
                <a16:creationId xmlns:a16="http://schemas.microsoft.com/office/drawing/2014/main" id="{80E3F390-475C-4146-B762-4D249C5175AB}"/>
              </a:ext>
            </a:extLst>
          </p:cNvPr>
          <p:cNvSpPr/>
          <p:nvPr/>
        </p:nvSpPr>
        <p:spPr>
          <a:xfrm>
            <a:off x="25780776" y="33566697"/>
            <a:ext cx="1752600" cy="3265290"/>
          </a:xfrm>
          <a:prstGeom prst="roundRect">
            <a:avLst/>
          </a:prstGeom>
          <a:solidFill>
            <a:srgbClr val="00BC00">
              <a:alpha val="1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12" name="Picture 11" descr="A black and red text&#10;&#10;Description automatically generated">
            <a:extLst>
              <a:ext uri="{FF2B5EF4-FFF2-40B4-BE49-F238E27FC236}">
                <a16:creationId xmlns:a16="http://schemas.microsoft.com/office/drawing/2014/main" id="{18139C37-4DBB-09E2-397F-131A764507F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2933</TotalTime>
  <Words>777</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240</cp:revision>
  <cp:lastPrinted>2018-05-02T20:52:20Z</cp:lastPrinted>
  <dcterms:created xsi:type="dcterms:W3CDTF">2006-08-16T00:00:00Z</dcterms:created>
  <dcterms:modified xsi:type="dcterms:W3CDTF">2024-05-28T13:56:57Z</dcterms:modified>
</cp:coreProperties>
</file>